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56" r:id="rId2"/>
  </p:sldIdLst>
  <p:sldSz cx="43891200" cy="32918400"/>
  <p:notesSz cx="7010400" cy="92964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Vondell" initials="NV" lastIdx="5" clrIdx="0">
    <p:extLst>
      <p:ext uri="{19B8F6BF-5375-455C-9EA6-DF929625EA0E}">
        <p15:presenceInfo xmlns:p15="http://schemas.microsoft.com/office/powerpoint/2012/main" userId="ea489e64831bc5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842"/>
    <a:srgbClr val="007A37"/>
    <a:srgbClr val="009A44"/>
    <a:srgbClr val="ABAEAE"/>
    <a:srgbClr val="9ED030"/>
    <a:srgbClr val="55A0D3"/>
    <a:srgbClr val="FFFFCC"/>
    <a:srgbClr val="2D686D"/>
    <a:srgbClr val="F4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AC8F7-5E52-4BDE-BEF8-2D1E8DC65671}" v="35" dt="2026-03-10T17:35:14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338" y="63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4970F258-D874-4742-B725-B8BE96ECB7C2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F60CF275-C85F-424D-B903-B493CF2E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1pPr>
    <a:lvl2pPr marL="391866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2pPr>
    <a:lvl3pPr marL="783732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3pPr>
    <a:lvl4pPr marL="1175598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4pPr>
    <a:lvl5pPr marL="1567464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5pPr>
    <a:lvl6pPr marL="1959331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6pPr>
    <a:lvl7pPr marL="2351197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7pPr>
    <a:lvl8pPr marL="2743063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8pPr>
    <a:lvl9pPr marL="3134929" algn="l" defTabSz="783732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F275-C85F-424D-B903-B493CF2EAB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19540" y="15675926"/>
            <a:ext cx="38652152" cy="5386570"/>
          </a:xfrm>
        </p:spPr>
        <p:txBody>
          <a:bodyPr anchor="b">
            <a:noAutofit/>
          </a:bodyPr>
          <a:lstStyle>
            <a:lvl1pPr algn="ctr">
              <a:defRPr sz="15840" kern="600" spc="0" baseline="0">
                <a:solidFill>
                  <a:srgbClr val="6B5C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50428" y="22521115"/>
            <a:ext cx="17790376" cy="1903968"/>
          </a:xfrm>
        </p:spPr>
        <p:txBody>
          <a:bodyPr>
            <a:noAutofit/>
          </a:bodyPr>
          <a:lstStyle>
            <a:lvl1pPr marL="0" indent="0" algn="ctr">
              <a:buNone/>
              <a:defRPr sz="8640">
                <a:solidFill>
                  <a:srgbClr val="6B5C4F"/>
                </a:solidFill>
              </a:defRPr>
            </a:lvl1pPr>
            <a:lvl2pPr marL="1645885" indent="0" algn="ctr">
              <a:buNone/>
              <a:defRPr sz="7200"/>
            </a:lvl2pPr>
            <a:lvl3pPr marL="3291770" indent="0" algn="ctr">
              <a:buNone/>
              <a:defRPr sz="6480"/>
            </a:lvl3pPr>
            <a:lvl4pPr marL="4937655" indent="0" algn="ctr">
              <a:buNone/>
              <a:defRPr sz="5760"/>
            </a:lvl4pPr>
            <a:lvl5pPr marL="6583539" indent="0" algn="ctr">
              <a:buNone/>
              <a:defRPr sz="5760"/>
            </a:lvl5pPr>
            <a:lvl6pPr marL="8229423" indent="0" algn="ctr">
              <a:buNone/>
              <a:defRPr sz="5760"/>
            </a:lvl6pPr>
            <a:lvl7pPr marL="9875308" indent="0" algn="ctr">
              <a:buNone/>
              <a:defRPr sz="5760"/>
            </a:lvl7pPr>
            <a:lvl8pPr marL="11521193" indent="0" algn="ctr">
              <a:buNone/>
              <a:defRPr sz="5760"/>
            </a:lvl8pPr>
            <a:lvl9pPr marL="13167078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5C08ED7-F81A-7AD7-E813-8631FA9E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560" y="3536009"/>
            <a:ext cx="18507632" cy="116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3017520" y="10134603"/>
            <a:ext cx="37856160" cy="17975582"/>
          </a:xfrm>
        </p:spPr>
        <p:txBody>
          <a:bodyPr/>
          <a:lstStyle>
            <a:lvl1pPr>
              <a:defRPr>
                <a:solidFill>
                  <a:srgbClr val="6B5C4F"/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3E6826E-1485-89C7-FAA3-D8C50AAF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F4F4B151-7D75-7699-67D4-BF6421CC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7C4A8E1-41CC-2D6C-94BE-1AD1F24C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4BA0C48-A41A-5DAE-BC53-3C19F05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3664" y="9127066"/>
            <a:ext cx="7710352" cy="2468880"/>
          </a:xfrm>
        </p:spPr>
        <p:txBody>
          <a:bodyPr anchor="ctr">
            <a:normAutofit/>
          </a:bodyPr>
          <a:lstStyle>
            <a:lvl1pPr marL="0" indent="0" algn="r">
              <a:buNone/>
              <a:defRPr sz="720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1472" y="14293426"/>
            <a:ext cx="7710352" cy="2468880"/>
          </a:xfrm>
        </p:spPr>
        <p:txBody>
          <a:bodyPr anchor="ctr">
            <a:normAutofit/>
          </a:bodyPr>
          <a:lstStyle>
            <a:lvl1pPr marL="0" indent="0" algn="r">
              <a:buNone/>
              <a:defRPr sz="720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4600" y="19459786"/>
            <a:ext cx="7710352" cy="2468880"/>
          </a:xfrm>
        </p:spPr>
        <p:txBody>
          <a:bodyPr anchor="ctr">
            <a:normAutofit/>
          </a:bodyPr>
          <a:lstStyle>
            <a:lvl1pPr marL="0" indent="0" algn="r">
              <a:buNone/>
              <a:defRPr sz="720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07720" y="24626150"/>
            <a:ext cx="7710352" cy="2468880"/>
          </a:xfrm>
        </p:spPr>
        <p:txBody>
          <a:bodyPr anchor="ctr">
            <a:normAutofit/>
          </a:bodyPr>
          <a:lstStyle>
            <a:lvl1pPr marL="0" indent="0" algn="r">
              <a:buNone/>
              <a:defRPr sz="720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31328" y="9634694"/>
            <a:ext cx="18369648" cy="398065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635504" y="14766067"/>
            <a:ext cx="18369648" cy="398065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762776" y="19915655"/>
            <a:ext cx="18369648" cy="3980659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916808" y="25047029"/>
            <a:ext cx="18369648" cy="354321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19152" y="30510482"/>
            <a:ext cx="1954528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358476" y="26004638"/>
            <a:ext cx="5447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221524" y="20842325"/>
            <a:ext cx="5447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10244" y="15678653"/>
            <a:ext cx="5447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96372" y="10510958"/>
            <a:ext cx="54475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FBCD35-02C9-14F8-D567-A5F8442EC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7FA5964-A856-0694-F435-B0D7D68A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16AFB520-FBDC-A929-A6DF-602DA64A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56F504F1-4845-FC08-E953-1A08124BA018}"/>
              </a:ext>
            </a:extLst>
          </p:cNvPr>
          <p:cNvSpPr txBox="1">
            <a:spLocks/>
          </p:cNvSpPr>
          <p:nvPr/>
        </p:nvSpPr>
        <p:spPr>
          <a:xfrm>
            <a:off x="38119076" y="30510482"/>
            <a:ext cx="3234904" cy="1752600"/>
          </a:xfrm>
          <a:prstGeom prst="rect">
            <a:avLst/>
          </a:prstGeom>
        </p:spPr>
        <p:txBody>
          <a:bodyPr vert="horz" lIns="329184" tIns="164592" rIns="329184" bIns="16459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9DFD55-3C28-40EF-9E31-A92D2E4017FF}" type="slidenum">
              <a:rPr lang="en-US" sz="3240" smtClean="0"/>
              <a:pPr/>
              <a:t>‹#›</a:t>
            </a:fld>
            <a:endParaRPr lang="en-US" sz="324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B8F4182-AC64-38D4-2914-CF753421B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0" y="1752603"/>
            <a:ext cx="37856160" cy="6362702"/>
          </a:xfrm>
        </p:spPr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04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69500" y="10002211"/>
            <a:ext cx="14127480" cy="3954778"/>
          </a:xfrm>
        </p:spPr>
        <p:txBody>
          <a:bodyPr anchor="b">
            <a:noAutofit/>
          </a:bodyPr>
          <a:lstStyle>
            <a:lvl1pPr marL="0" indent="0">
              <a:buNone/>
              <a:defRPr lang="en-US" sz="7200" kern="1200" spc="0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9500" y="15079029"/>
            <a:ext cx="14127480" cy="958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  <a:lvl2pPr marL="164588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2pPr>
            <a:lvl3pPr marL="329177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3pPr>
            <a:lvl4pPr marL="493765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4pPr>
            <a:lvl5pPr marL="6583539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384784" y="10002211"/>
            <a:ext cx="14197056" cy="3954778"/>
          </a:xfrm>
        </p:spPr>
        <p:txBody>
          <a:bodyPr anchor="b">
            <a:noAutofit/>
          </a:bodyPr>
          <a:lstStyle>
            <a:lvl1pPr marL="0" indent="0">
              <a:buNone/>
              <a:defRPr lang="en-US" sz="7200" kern="1200" spc="0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marL="0" lvl="0" indent="0" algn="l" defTabSz="329177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384784" y="15079029"/>
            <a:ext cx="14197056" cy="958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  <a:lvl2pPr marL="164588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2pPr>
            <a:lvl3pPr marL="329177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3pPr>
            <a:lvl4pPr marL="493765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4pPr>
            <a:lvl5pPr marL="6583539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DF47208-0365-14B3-2F56-290F1AF80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3BB2828-4B4B-64BC-FEF4-B81C5655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3DCF3CE9-6BDE-C60D-51E2-11AE8EBF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A6BCDB32-9064-FBE8-DDDC-6E10AE52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D578D0-8FD7-D194-D181-51967974E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0" y="1752603"/>
            <a:ext cx="37856160" cy="6362702"/>
          </a:xfrm>
        </p:spPr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9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176" y="10768973"/>
            <a:ext cx="10376912" cy="3954778"/>
          </a:xfrm>
        </p:spPr>
        <p:txBody>
          <a:bodyPr anchor="b">
            <a:noAutofit/>
          </a:bodyPr>
          <a:lstStyle>
            <a:lvl1pPr marL="0" indent="0">
              <a:buNone/>
              <a:defRPr lang="en-US" sz="720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5176" y="15845791"/>
            <a:ext cx="10376912" cy="958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  <a:lvl2pPr marL="164588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2pPr>
            <a:lvl3pPr marL="329177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3pPr>
            <a:lvl4pPr marL="493765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4pPr>
            <a:lvl5pPr marL="6583539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6731600" y="10768973"/>
            <a:ext cx="10428016" cy="3954778"/>
          </a:xfrm>
        </p:spPr>
        <p:txBody>
          <a:bodyPr anchor="b">
            <a:noAutofit/>
          </a:bodyPr>
          <a:lstStyle>
            <a:lvl1pPr marL="0" indent="0">
              <a:buNone/>
              <a:defRPr lang="en-US" sz="720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marL="0" lvl="0" indent="0" algn="l" defTabSz="329177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731600" y="15845791"/>
            <a:ext cx="10428016" cy="958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  <a:lvl2pPr marL="164588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2pPr>
            <a:lvl3pPr marL="329177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3pPr>
            <a:lvl4pPr marL="493765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4pPr>
            <a:lvl5pPr marL="6583539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9039120" y="10768973"/>
            <a:ext cx="10376912" cy="3954778"/>
          </a:xfrm>
        </p:spPr>
        <p:txBody>
          <a:bodyPr anchor="b">
            <a:noAutofit/>
          </a:bodyPr>
          <a:lstStyle>
            <a:lvl1pPr marL="0" indent="0">
              <a:buNone/>
              <a:defRPr lang="en-US" sz="720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9039120" y="15845791"/>
            <a:ext cx="10376912" cy="95897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1pPr>
            <a:lvl2pPr marL="164588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2pPr>
            <a:lvl3pPr marL="3291770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3pPr>
            <a:lvl4pPr marL="4937655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4pPr>
            <a:lvl5pPr marL="6583539" indent="0">
              <a:lnSpc>
                <a:spcPct val="100000"/>
              </a:lnSpc>
              <a:buNone/>
              <a:defRPr sz="5040" spc="184" baseline="0">
                <a:solidFill>
                  <a:srgbClr val="6B5C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1A4F28E-2A79-D243-0FAB-564D1FFC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25F116C8-9B7B-3F59-96B5-82C6FB28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EB35F478-9602-0B02-E59C-A10599ED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A6F60BE3-9355-8DEC-8A3A-1C11824E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51961D-67C9-0508-EE07-F2C10ED33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0" y="1752603"/>
            <a:ext cx="37856160" cy="6362702"/>
          </a:xfrm>
        </p:spPr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63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16752" y="8023867"/>
            <a:ext cx="18402304" cy="5783578"/>
          </a:xfrm>
        </p:spPr>
        <p:txBody>
          <a:bodyPr anchor="b">
            <a:normAutofit/>
          </a:bodyPr>
          <a:lstStyle>
            <a:lvl1pPr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16752" y="17571715"/>
            <a:ext cx="18402304" cy="73228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480" spc="184" baseline="0">
                <a:solidFill>
                  <a:srgbClr val="6B5C4F"/>
                </a:solidFill>
              </a:defRPr>
            </a:lvl1pPr>
            <a:lvl2pPr marL="164588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77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655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539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423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308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193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078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63534F-2410-6A6F-84E2-BCE2864B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5144" y="7755538"/>
            <a:ext cx="32963904" cy="6585590"/>
          </a:xfrm>
        </p:spPr>
        <p:txBody>
          <a:bodyPr anchor="b">
            <a:noAutofit/>
          </a:bodyPr>
          <a:lstStyle>
            <a:lvl1pPr algn="ctr">
              <a:defRPr sz="12959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6352" y="15840218"/>
            <a:ext cx="19938496" cy="658558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6480" spc="184" baseline="0">
                <a:solidFill>
                  <a:schemeClr val="bg1"/>
                </a:solidFill>
              </a:defRPr>
            </a:lvl1pPr>
            <a:lvl2pPr marL="1645885" indent="0" algn="ctr">
              <a:buNone/>
              <a:defRPr sz="7200"/>
            </a:lvl2pPr>
            <a:lvl3pPr marL="3291770" indent="0" algn="ctr">
              <a:buNone/>
              <a:defRPr sz="6480"/>
            </a:lvl3pPr>
            <a:lvl4pPr marL="4937655" indent="0" algn="ctr">
              <a:buNone/>
              <a:defRPr sz="5760"/>
            </a:lvl4pPr>
            <a:lvl5pPr marL="6583539" indent="0" algn="ctr">
              <a:buNone/>
              <a:defRPr sz="5760"/>
            </a:lvl5pPr>
            <a:lvl6pPr marL="8229423" indent="0" algn="ctr">
              <a:buNone/>
              <a:defRPr sz="5760"/>
            </a:lvl6pPr>
            <a:lvl7pPr marL="9875308" indent="0" algn="ctr">
              <a:buNone/>
              <a:defRPr sz="5760"/>
            </a:lvl7pPr>
            <a:lvl8pPr marL="11521193" indent="0" algn="ctr">
              <a:buNone/>
              <a:defRPr sz="5760"/>
            </a:lvl8pPr>
            <a:lvl9pPr marL="13167078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D8A0A69-3E7D-6230-B486-832B690A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438FE5D-65A8-2CD9-1DD0-45F80265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17C823A-7111-846D-5ACB-8E0EABD0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559F4704-4659-6772-C545-D9BC3CBA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8" y="27925176"/>
            <a:ext cx="6868360" cy="43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B2061-38AD-4442-A5A8-0C6C28813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3017520" y="-2"/>
            <a:ext cx="37856160" cy="5836920"/>
          </a:xfrm>
          <a:noFill/>
        </p:spPr>
        <p:txBody>
          <a:bodyPr lIns="0" rIns="0">
            <a:normAutofit/>
          </a:bodyPr>
          <a:lstStyle>
            <a:lvl1pPr algn="r">
              <a:defRPr sz="1295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3017520" y="6558459"/>
            <a:ext cx="37856160" cy="22984286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3017520" y="30510482"/>
            <a:ext cx="4890928" cy="1752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11887860" y="30510478"/>
            <a:ext cx="20115528" cy="1752600"/>
          </a:xfrm>
          <a:prstGeom prst="rect">
            <a:avLst/>
          </a:prstGeom>
        </p:spPr>
        <p:txBody>
          <a:bodyPr anchor="ctr"/>
          <a:lstStyle>
            <a:lvl1pPr algn="ctr">
              <a:defRPr sz="432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35608092" y="30510482"/>
            <a:ext cx="5265608" cy="1752600"/>
          </a:xfrm>
        </p:spPr>
        <p:txBody>
          <a:bodyPr/>
          <a:lstStyle/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0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n" descr="m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1378348" y="31424573"/>
            <a:ext cx="1552760" cy="8778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2606040" y="9692645"/>
            <a:ext cx="38679120" cy="19729051"/>
          </a:xfrm>
        </p:spPr>
        <p:txBody>
          <a:bodyPr/>
          <a:lstStyle>
            <a:lvl1pPr marL="1645885" indent="-1645885">
              <a:buClr>
                <a:srgbClr val="0281A2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1pPr>
            <a:lvl2pPr marL="2668847" indent="-1240134">
              <a:buClr>
                <a:srgbClr val="0281A2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3914692" indent="-1245845">
              <a:buClr>
                <a:srgbClr val="0281A2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3pPr>
            <a:lvl4pPr marL="5154817" indent="-1240134">
              <a:buClr>
                <a:srgbClr val="0281A2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4pPr>
            <a:lvl5pPr marL="5960616" indent="-805799">
              <a:buClr>
                <a:srgbClr val="0281A2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Bullet 32</a:t>
            </a:r>
          </a:p>
          <a:p>
            <a:pPr lvl="1"/>
            <a:r>
              <a:rPr lang="en-US"/>
              <a:t>Bullet 30</a:t>
            </a:r>
          </a:p>
          <a:p>
            <a:pPr lvl="2"/>
            <a:r>
              <a:rPr lang="en-US"/>
              <a:t>Bullet 28</a:t>
            </a:r>
          </a:p>
          <a:p>
            <a:pPr lvl="3"/>
            <a:r>
              <a:rPr lang="en-US"/>
              <a:t>Bullet 26</a:t>
            </a:r>
          </a:p>
          <a:p>
            <a:pPr lvl="4"/>
            <a:r>
              <a:rPr lang="en-US"/>
              <a:t>Bullet 24</a:t>
            </a:r>
          </a:p>
        </p:txBody>
      </p:sp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2606040" y="3291842"/>
            <a:ext cx="38679120" cy="5435352"/>
          </a:xfrm>
        </p:spPr>
        <p:txBody>
          <a:bodyPr anchor="ctr">
            <a:normAutofit/>
          </a:bodyPr>
          <a:lstStyle>
            <a:lvl1pPr algn="ctr">
              <a:defRPr sz="12959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- 1 column slide</a:t>
            </a:r>
          </a:p>
        </p:txBody>
      </p:sp>
      <p:sp>
        <p:nvSpPr>
          <p:cNvPr id="11" name="Header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"/>
            <a:ext cx="43891200" cy="3291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80" b="1" cap="all" spc="3600" baseline="0"/>
            </a:lvl1pPr>
          </a:lstStyle>
          <a:p>
            <a:pPr lvl="0"/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36788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25780" y="4087637"/>
            <a:ext cx="17449512" cy="4873867"/>
          </a:xfrm>
        </p:spPr>
        <p:txBody>
          <a:bodyPr anchor="b">
            <a:normAutofit/>
          </a:bodyPr>
          <a:lstStyle>
            <a:lvl1pPr>
              <a:defRPr sz="11519" spc="544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0" y="10412729"/>
            <a:ext cx="10424160" cy="1209294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5760">
                <a:solidFill>
                  <a:schemeClr val="bg1"/>
                </a:solidFill>
              </a:defRPr>
            </a:lvl1pPr>
            <a:lvl2pPr marL="1645885" indent="0">
              <a:lnSpc>
                <a:spcPct val="150000"/>
              </a:lnSpc>
              <a:buNone/>
              <a:defRPr sz="5040">
                <a:solidFill>
                  <a:schemeClr val="bg1"/>
                </a:solidFill>
              </a:defRPr>
            </a:lvl2pPr>
            <a:lvl3pPr marL="3291770" indent="0">
              <a:lnSpc>
                <a:spcPct val="150000"/>
              </a:lnSpc>
              <a:buNone/>
              <a:defRPr sz="5040">
                <a:solidFill>
                  <a:schemeClr val="bg1"/>
                </a:solidFill>
              </a:defRPr>
            </a:lvl3pPr>
            <a:lvl4pPr marL="4937655" indent="0">
              <a:lnSpc>
                <a:spcPct val="150000"/>
              </a:lnSpc>
              <a:buNone/>
              <a:defRPr sz="5040">
                <a:solidFill>
                  <a:schemeClr val="bg1"/>
                </a:solidFill>
              </a:defRPr>
            </a:lvl4pPr>
            <a:lvl5pPr marL="6583539" indent="0">
              <a:lnSpc>
                <a:spcPct val="150000"/>
              </a:lnSpc>
              <a:buNone/>
              <a:defRPr sz="504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65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 / 1 row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0" y="-2"/>
            <a:ext cx="42793920" cy="5836920"/>
          </a:xfrm>
          <a:noFill/>
        </p:spPr>
        <p:txBody>
          <a:bodyPr lIns="0" rIns="0">
            <a:normAutofit/>
          </a:bodyPr>
          <a:lstStyle>
            <a:lvl1pPr marL="1645885" algn="r">
              <a:spcBef>
                <a:spcPts val="0"/>
              </a:spcBef>
              <a:spcAft>
                <a:spcPts val="0"/>
              </a:spcAft>
              <a:defRPr sz="12959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– 1 col / 1 row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5506352" y="7654200"/>
            <a:ext cx="37287568" cy="21995227"/>
          </a:xfrm>
          <a:noFill/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Add text or click icon to add object</a:t>
            </a:r>
          </a:p>
          <a:p>
            <a:pPr lvl="1"/>
            <a:r>
              <a:rPr lang="en-US" err="1"/>
              <a:t>Lsjkdflksd</a:t>
            </a:r>
            <a:endParaRPr lang="en-US"/>
          </a:p>
          <a:p>
            <a:pPr lvl="2"/>
            <a:r>
              <a:rPr lang="en-US" err="1"/>
              <a:t>Lkjsdlksd</a:t>
            </a:r>
            <a:endParaRPr lang="en-US"/>
          </a:p>
          <a:p>
            <a:pPr lvl="3"/>
            <a:r>
              <a:rPr lang="en-US"/>
              <a:t>;</a:t>
            </a:r>
            <a:r>
              <a:rPr lang="en-US" err="1"/>
              <a:t>kfs;lsd</a:t>
            </a:r>
            <a:endParaRPr lang="en-US"/>
          </a:p>
          <a:p>
            <a:pPr lvl="4"/>
            <a:r>
              <a:rPr lang="en-US" err="1"/>
              <a:t>L;ksdlksd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472" y="3303494"/>
            <a:ext cx="34660720" cy="5783578"/>
          </a:xfrm>
        </p:spPr>
        <p:txBody>
          <a:bodyPr anchor="b"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3472" y="11857579"/>
            <a:ext cx="34660720" cy="732282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8640" spc="184" baseline="0">
                <a:solidFill>
                  <a:srgbClr val="6B5C4F"/>
                </a:solidFill>
              </a:defRPr>
            </a:lvl1pPr>
            <a:lvl2pPr marL="164588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77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655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539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423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308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193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078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BCD6487-FA0D-07AB-2C8F-B8BEB52B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8982DDE-4FAA-0558-B1ED-56BDA7FA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2466170-DF6B-4F3A-02DF-FDEA61F1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7B78A43-3EEE-80EC-357B-1F3C045B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8728" y="10314437"/>
            <a:ext cx="36426592" cy="6144768"/>
          </a:xfrm>
        </p:spPr>
        <p:txBody>
          <a:bodyPr anchor="b">
            <a:noAutofit/>
          </a:bodyPr>
          <a:lstStyle>
            <a:lvl1pPr algn="ctr">
              <a:defRPr sz="1584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8728" y="19017617"/>
            <a:ext cx="36426592" cy="3756120"/>
          </a:xfrm>
        </p:spPr>
        <p:txBody>
          <a:bodyPr>
            <a:normAutofit/>
          </a:bodyPr>
          <a:lstStyle>
            <a:lvl1pPr marL="0" indent="0" algn="ctr">
              <a:buNone/>
              <a:defRPr sz="11519">
                <a:solidFill>
                  <a:schemeClr val="bg1"/>
                </a:solidFill>
              </a:defRPr>
            </a:lvl1pPr>
            <a:lvl2pPr marL="1645885" indent="0" algn="ctr">
              <a:buNone/>
              <a:defRPr sz="7200"/>
            </a:lvl2pPr>
            <a:lvl3pPr marL="3291770" indent="0" algn="ctr">
              <a:buNone/>
              <a:defRPr sz="6480"/>
            </a:lvl3pPr>
            <a:lvl4pPr marL="4937655" indent="0" algn="ctr">
              <a:buNone/>
              <a:defRPr sz="5760"/>
            </a:lvl4pPr>
            <a:lvl5pPr marL="6583539" indent="0" algn="ctr">
              <a:buNone/>
              <a:defRPr sz="5760"/>
            </a:lvl5pPr>
            <a:lvl6pPr marL="8229423" indent="0" algn="ctr">
              <a:buNone/>
              <a:defRPr sz="5760"/>
            </a:lvl6pPr>
            <a:lvl7pPr marL="9875308" indent="0" algn="ctr">
              <a:buNone/>
              <a:defRPr sz="5760"/>
            </a:lvl7pPr>
            <a:lvl8pPr marL="11521193" indent="0" algn="ctr">
              <a:buNone/>
              <a:defRPr sz="5760"/>
            </a:lvl8pPr>
            <a:lvl9pPr marL="13167078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82A4270-646C-F857-8D5A-F7632EDC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8" y="27925176"/>
            <a:ext cx="6868360" cy="43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017520" y="10135718"/>
            <a:ext cx="37856160" cy="17975578"/>
          </a:xfrm>
        </p:spPr>
        <p:txBody>
          <a:bodyPr/>
          <a:lstStyle>
            <a:lvl1pPr>
              <a:defRPr>
                <a:solidFill>
                  <a:srgbClr val="6B5C4F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37C4835-A1FC-9333-C7E3-8766B79E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C2C6868C-D9CB-8EF9-57D6-7490695B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E684758-5F63-82B0-E2C9-B466F234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D70FD08-9F90-15D3-37CE-7CF3AD4B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8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017520" y="10134631"/>
            <a:ext cx="37856160" cy="17975582"/>
          </a:xfrm>
        </p:spPr>
        <p:txBody>
          <a:bodyPr/>
          <a:lstStyle>
            <a:lvl1pPr>
              <a:defRPr>
                <a:solidFill>
                  <a:srgbClr val="6B5C4F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0EB7A24-0908-56A4-AF9F-531BBA87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10292-BD5F-1ACC-B9B2-EC07B3E1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C853063-5F7B-3C83-AF6D-D3A4B470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42B89CC-6143-D61D-F702-0F17C660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5532" y="6116993"/>
            <a:ext cx="37768168" cy="9166862"/>
          </a:xfrm>
        </p:spPr>
        <p:txBody>
          <a:bodyPr anchor="b"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5532" y="17634555"/>
            <a:ext cx="37768168" cy="2489150"/>
          </a:xfrm>
        </p:spPr>
        <p:txBody>
          <a:bodyPr anchor="b">
            <a:noAutofit/>
          </a:bodyPr>
          <a:lstStyle>
            <a:lvl1pPr marL="0" indent="0" algn="ctr">
              <a:buNone/>
              <a:defRPr sz="8640">
                <a:solidFill>
                  <a:srgbClr val="6B5C4F"/>
                </a:solidFill>
              </a:defRPr>
            </a:lvl1pPr>
            <a:lvl2pPr marL="1645885" indent="0" algn="ctr">
              <a:buNone/>
              <a:defRPr sz="7200"/>
            </a:lvl2pPr>
            <a:lvl3pPr marL="3291770" indent="0" algn="ctr">
              <a:buNone/>
              <a:defRPr sz="6480"/>
            </a:lvl3pPr>
            <a:lvl4pPr marL="4937655" indent="0" algn="ctr">
              <a:buNone/>
              <a:defRPr sz="5760"/>
            </a:lvl4pPr>
            <a:lvl5pPr marL="6583539" indent="0" algn="ctr">
              <a:buNone/>
              <a:defRPr sz="5760"/>
            </a:lvl5pPr>
            <a:lvl6pPr marL="8229423" indent="0" algn="ctr">
              <a:buNone/>
              <a:defRPr sz="5760"/>
            </a:lvl6pPr>
            <a:lvl7pPr marL="9875308" indent="0" algn="ctr">
              <a:buNone/>
              <a:defRPr sz="5760"/>
            </a:lvl7pPr>
            <a:lvl8pPr marL="11521193" indent="0" algn="ctr">
              <a:buNone/>
              <a:defRPr sz="5760"/>
            </a:lvl8pPr>
            <a:lvl9pPr marL="13167078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5DFAB8A-A45A-4773-FFD6-6B65AAEA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4E751-EF0F-7AE3-0C5A-CAF86C77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100BE34-E1F2-B0C6-FE33-01291F9F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1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3856" y="11109960"/>
            <a:ext cx="6643840" cy="88584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2848" y="21662520"/>
            <a:ext cx="8343744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4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353856" y="23484552"/>
            <a:ext cx="664384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3600" kern="1200" spc="544" baseline="0" dirty="0" smtClean="0">
                <a:solidFill>
                  <a:srgbClr val="6B5C4F"/>
                </a:solidFill>
                <a:latin typeface="+mn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812896" y="11109960"/>
            <a:ext cx="6643840" cy="88584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2881900" y="21662520"/>
            <a:ext cx="8390936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4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3812908" y="23555027"/>
            <a:ext cx="6681416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3600" kern="1200" spc="544" baseline="0" dirty="0" smtClean="0">
                <a:solidFill>
                  <a:srgbClr val="6B5C4F"/>
                </a:solidFill>
                <a:latin typeface="+mn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779280" y="11109960"/>
            <a:ext cx="6643840" cy="88584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1848272" y="21662520"/>
            <a:ext cx="8343744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4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2779280" y="23555027"/>
            <a:ext cx="664384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3600" kern="1200" spc="544" baseline="0" dirty="0" smtClean="0">
                <a:solidFill>
                  <a:srgbClr val="6B5C4F"/>
                </a:solidFill>
                <a:latin typeface="+mn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490848" y="11109960"/>
            <a:ext cx="6643840" cy="88584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0559840" y="21662520"/>
            <a:ext cx="8343744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5040" kern="1200" spc="544" baseline="0" dirty="0" smtClean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1490848" y="23484552"/>
            <a:ext cx="664384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3600" kern="1200" spc="544" baseline="0" dirty="0" smtClean="0">
                <a:solidFill>
                  <a:srgbClr val="6B5C4F"/>
                </a:solidFill>
                <a:latin typeface="+mn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57543C-6EFB-41E3-608E-0F518ABDC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12" y="27925176"/>
            <a:ext cx="6868352" cy="4337909"/>
          </a:xfrm>
          <a:prstGeom prst="rect">
            <a:avLst/>
          </a:prstGeom>
        </p:spPr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342BFD69-C381-645C-04DA-D0459D65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0A46C04-9D1B-C669-E7C3-DBC5E0C5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A2EA09E-F702-A078-CEF7-EB9AAAB5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9DFC003-698F-FE4D-49DC-C39CB0E1D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0" y="1752603"/>
            <a:ext cx="37856160" cy="6362702"/>
          </a:xfrm>
        </p:spPr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rgbClr val="6B5C4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727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57832" y="10500360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608" y="16382779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400608" y="17128552"/>
            <a:ext cx="6583680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214576" y="10500360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3857344" y="16382779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3857344" y="17128552"/>
            <a:ext cx="6583680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3960104" y="10500360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2314100" y="16382779"/>
            <a:ext cx="7578488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1945620" y="17128552"/>
            <a:ext cx="8279480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892528" y="10500360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1535304" y="16382779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1480148" y="17128552"/>
            <a:ext cx="6638856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57832" y="19422773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400608" y="25305192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400608" y="26050963"/>
            <a:ext cx="6583680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214576" y="19422773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3857344" y="25305192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3857344" y="26050963"/>
            <a:ext cx="6583680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3960104" y="19422773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2823736" y="25305192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22823756" y="26050963"/>
            <a:ext cx="6528504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892528" y="19422773"/>
            <a:ext cx="3840480" cy="512064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4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35304" y="25305192"/>
            <a:ext cx="6583680" cy="1646693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432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1480148" y="26050963"/>
            <a:ext cx="6638856" cy="1646693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3240" kern="1200" spc="544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645885" indent="0">
              <a:buNone/>
              <a:defRPr sz="7200" b="1"/>
            </a:lvl2pPr>
            <a:lvl3pPr marL="3291770" indent="0">
              <a:buNone/>
              <a:defRPr sz="6480" b="1"/>
            </a:lvl3pPr>
            <a:lvl4pPr marL="4937655" indent="0">
              <a:buNone/>
              <a:defRPr sz="5760" b="1"/>
            </a:lvl4pPr>
            <a:lvl5pPr marL="6583539" indent="0">
              <a:buNone/>
              <a:defRPr sz="5760" b="1"/>
            </a:lvl5pPr>
            <a:lvl6pPr marL="8229423" indent="0">
              <a:buNone/>
              <a:defRPr sz="5760" b="1"/>
            </a:lvl6pPr>
            <a:lvl7pPr marL="9875308" indent="0">
              <a:buNone/>
              <a:defRPr sz="5760" b="1"/>
            </a:lvl7pPr>
            <a:lvl8pPr marL="11521193" indent="0">
              <a:buNone/>
              <a:defRPr sz="5760" b="1"/>
            </a:lvl8pPr>
            <a:lvl9pPr marL="13167078" indent="0">
              <a:buNone/>
              <a:defRPr sz="576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13F2AB6-8D55-0AF6-6686-D4F04101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80488" y="30510482"/>
            <a:ext cx="51655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96F46BE-AD0B-E819-0B5F-6D9E8C45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5880" y="30510482"/>
            <a:ext cx="14813280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238F44C-FA84-3425-145F-C8313010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19076" y="30510482"/>
            <a:ext cx="3234904" cy="1752600"/>
          </a:xfrm>
        </p:spPr>
        <p:txBody>
          <a:bodyPr/>
          <a:lstStyle>
            <a:lvl1pPr>
              <a:defRPr sz="3240"/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FBDF6849-7652-DA53-8DF3-617A5ABA3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8" y="27925176"/>
            <a:ext cx="6868360" cy="433790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4F10ECF-2D24-E7E5-7AB7-062EC47C9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0" y="1752603"/>
            <a:ext cx="37856160" cy="6362702"/>
          </a:xfrm>
        </p:spPr>
        <p:txBody>
          <a:bodyPr>
            <a:normAutofit/>
          </a:bodyPr>
          <a:lstStyle>
            <a:lvl1pPr algn="ctr">
              <a:defRPr lang="en-US" sz="12959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627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604" y="30510482"/>
            <a:ext cx="51189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0328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70432" y="30510482"/>
            <a:ext cx="230324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C38A9-B683-4300-9455-5716E7039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</p:sldLayoutIdLst>
  <p:txStyles>
    <p:titleStyle>
      <a:lvl1pPr algn="l" defTabSz="3291770" rtl="0" eaLnBrk="1" latinLnBrk="0" hangingPunct="1">
        <a:lnSpc>
          <a:spcPct val="90000"/>
        </a:lnSpc>
        <a:spcBef>
          <a:spcPct val="0"/>
        </a:spcBef>
        <a:buNone/>
        <a:defRPr sz="15840" kern="900" cap="none" spc="-544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822942" indent="-822942" algn="l" defTabSz="3291770" rtl="0" eaLnBrk="1" latinLnBrk="0" hangingPunct="1">
        <a:lnSpc>
          <a:spcPct val="90000"/>
        </a:lnSpc>
        <a:spcBef>
          <a:spcPts val="3600"/>
        </a:spcBef>
        <a:buClr>
          <a:srgbClr val="00B1A5"/>
        </a:buClr>
        <a:buFont typeface="Arial" panose="020B0604020202020204" pitchFamily="34" charset="0"/>
        <a:buChar char="•"/>
        <a:defRPr sz="10079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2468827" indent="-822942" algn="l" defTabSz="3291770" rtl="0" eaLnBrk="1" latinLnBrk="0" hangingPunct="1">
        <a:lnSpc>
          <a:spcPct val="90000"/>
        </a:lnSpc>
        <a:spcBef>
          <a:spcPts val="1800"/>
        </a:spcBef>
        <a:buClr>
          <a:srgbClr val="00B1A5"/>
        </a:buClr>
        <a:buFont typeface="Arial" panose="020B0604020202020204" pitchFamily="34" charset="0"/>
        <a:buChar char="•"/>
        <a:defRPr sz="864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4114712" indent="-822942" algn="l" defTabSz="3291770" rtl="0" eaLnBrk="1" latinLnBrk="0" hangingPunct="1">
        <a:lnSpc>
          <a:spcPct val="90000"/>
        </a:lnSpc>
        <a:spcBef>
          <a:spcPts val="1800"/>
        </a:spcBef>
        <a:buClr>
          <a:srgbClr val="00B1A5"/>
        </a:buClr>
        <a:buFont typeface="Arial" panose="020B0604020202020204" pitchFamily="34" charset="0"/>
        <a:buChar char="•"/>
        <a:defRPr sz="7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5760597" indent="-822942" algn="l" defTabSz="3291770" rtl="0" eaLnBrk="1" latinLnBrk="0" hangingPunct="1">
        <a:lnSpc>
          <a:spcPct val="90000"/>
        </a:lnSpc>
        <a:spcBef>
          <a:spcPts val="1800"/>
        </a:spcBef>
        <a:buClr>
          <a:srgbClr val="00B1A5"/>
        </a:buClr>
        <a:buFont typeface="Arial" panose="020B0604020202020204" pitchFamily="34" charset="0"/>
        <a:buChar char="•"/>
        <a:defRPr sz="648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7406481" indent="-822942" algn="l" defTabSz="3291770" rtl="0" eaLnBrk="1" latinLnBrk="0" hangingPunct="1">
        <a:lnSpc>
          <a:spcPct val="90000"/>
        </a:lnSpc>
        <a:spcBef>
          <a:spcPts val="1800"/>
        </a:spcBef>
        <a:buClr>
          <a:srgbClr val="00B1A5"/>
        </a:buClr>
        <a:buFont typeface="Arial" panose="020B0604020202020204" pitchFamily="34" charset="0"/>
        <a:buChar char="•"/>
        <a:defRPr sz="648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9052366" indent="-822942" algn="l" defTabSz="32917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1" indent="-822942" algn="l" defTabSz="32917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35" indent="-822942" algn="l" defTabSz="32917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0" indent="-822942" algn="l" defTabSz="32917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5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0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5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539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3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308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3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78" algn="l" defTabSz="329177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679"/>
            <a:ext cx="43891200" cy="3584116"/>
          </a:xfrm>
          <a:solidFill>
            <a:schemeClr val="accent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9000" b="1">
                <a:solidFill>
                  <a:schemeClr val="bg1"/>
                </a:solidFill>
                <a:latin typeface="Arial Nova"/>
                <a:cs typeface="Times New Roman"/>
              </a:rPr>
              <a:t>Paid Pre-Licensure Nurse Apprenticeship: A Model for Workforce Stability</a:t>
            </a:r>
            <a:br>
              <a:rPr lang="en-US" sz="8800" b="1">
                <a:solidFill>
                  <a:schemeClr val="bg1"/>
                </a:solidFill>
                <a:latin typeface="Arial Nova"/>
                <a:cs typeface="Times New Roman" panose="02020603050405020304" pitchFamily="18" charset="0"/>
              </a:rPr>
            </a:br>
            <a:r>
              <a:rPr lang="en-US" sz="4000">
                <a:solidFill>
                  <a:schemeClr val="bg1"/>
                </a:solidFill>
                <a:latin typeface="Arial Nova"/>
                <a:cs typeface="Times New Roman"/>
              </a:rPr>
              <a:t>Julie Anderson PhD, RN             Jennifer Eccles PhD, MSN, MEd, RN, FAADN             Lynette How, MSN, BAN, BFA, RN             Carolyn Hughes, DNP, RN, PHN, NE-BC, NPD-BC</a:t>
            </a:r>
            <a:br>
              <a:rPr lang="en-US" sz="6250">
                <a:solidFill>
                  <a:schemeClr val="bg1"/>
                </a:solidFill>
                <a:latin typeface="Arial Nova"/>
                <a:cs typeface="Times New Roman" panose="02020603050405020304" pitchFamily="18" charset="0"/>
              </a:rPr>
            </a:br>
            <a:endParaRPr lang="en-US" sz="5550">
              <a:solidFill>
                <a:schemeClr val="bg1"/>
              </a:solidFill>
              <a:latin typeface="Arial Nova"/>
              <a:cs typeface="Times New Roman" panose="02020603050405020304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11848" y="4937683"/>
            <a:ext cx="8397408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Background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694773" y="24341720"/>
            <a:ext cx="9378469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References and Contact Info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663437" y="4937683"/>
            <a:ext cx="9173272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Outcomes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2616760" y="17066040"/>
            <a:ext cx="9672624" cy="15850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6680" tIns="53336" rIns="106680" bIns="53336">
            <a:spAutoFit/>
          </a:bodyPr>
          <a:lstStyle/>
          <a:p>
            <a:pPr defTabSz="4389354"/>
            <a:endParaRPr lang="en-US" sz="2400" b="1">
              <a:latin typeface="Serif"/>
            </a:endParaRPr>
          </a:p>
          <a:p>
            <a:pPr defTabSz="4389354"/>
            <a:endParaRPr lang="en-US" sz="2400" b="1">
              <a:latin typeface="Serif"/>
            </a:endParaRPr>
          </a:p>
          <a:p>
            <a:pPr defTabSz="4389354"/>
            <a:endParaRPr lang="en-US" sz="2400" b="1">
              <a:latin typeface="Serif"/>
            </a:endParaRPr>
          </a:p>
          <a:p>
            <a:pPr defTabSz="4389354"/>
            <a:endParaRPr lang="en-US" sz="2400" b="1">
              <a:latin typeface="Serif"/>
            </a:endParaRPr>
          </a:p>
        </p:txBody>
      </p:sp>
      <p:sp>
        <p:nvSpPr>
          <p:cNvPr id="1044" name="Text Box 25"/>
          <p:cNvSpPr txBox="1">
            <a:spLocks noChangeArrowheads="1"/>
          </p:cNvSpPr>
          <p:nvPr/>
        </p:nvSpPr>
        <p:spPr bwMode="auto">
          <a:xfrm>
            <a:off x="21654498" y="6192924"/>
            <a:ext cx="9326738" cy="3123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6680" tIns="53336" rIns="106680" bIns="53336" anchor="t">
            <a:spAutoFit/>
          </a:bodyPr>
          <a:lstStyle/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100% NCLEX‑RN</a:t>
            </a:r>
            <a:r>
              <a:rPr lang="en-US" sz="2800" baseline="300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®</a:t>
            </a: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 success among apprentice graduates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Zero vacancy in historically hard‑to‑fill positions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</a:rPr>
              <a:t>50–75% reduction in orientation time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endParaRPr lang="en-US" sz="2800" dirty="0">
              <a:latin typeface="Serif"/>
              <a:ea typeface="Times New Roman" panose="02020603050405020304" pitchFamily="18" charset="0"/>
            </a:endParaRPr>
          </a:p>
        </p:txBody>
      </p:sp>
      <p:sp>
        <p:nvSpPr>
          <p:cNvPr id="1045" name="Text Box 26"/>
          <p:cNvSpPr txBox="1">
            <a:spLocks noChangeArrowheads="1"/>
          </p:cNvSpPr>
          <p:nvPr/>
        </p:nvSpPr>
        <p:spPr bwMode="auto">
          <a:xfrm>
            <a:off x="1272662" y="6136723"/>
            <a:ext cx="8477613" cy="65556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The U.S. nursing workforce continues to face challenges in recruiting, retaining, and preparing a practice‑ready pipeline</a:t>
            </a:r>
          </a:p>
          <a:p>
            <a:pPr defTabSz="4389354"/>
            <a:endParaRPr lang="en-US" sz="280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Challenges are especially noted in rural health, long term care,  post-acute and community health settings</a:t>
            </a:r>
          </a:p>
          <a:p>
            <a:pPr defTabSz="4389354"/>
            <a:endParaRPr lang="en-US" sz="280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Employers face longstanding nursing vacancies, increased turnover, and increased onboarding costs for new nurses</a:t>
            </a:r>
          </a:p>
          <a:p>
            <a:pPr defTabSz="4389354"/>
            <a:endParaRPr lang="en-US" sz="280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A collaborative solution was needed to expand access, reduce barriers, and strengthen workforce readiness</a:t>
            </a:r>
            <a:endParaRPr lang="en-US" sz="2800">
              <a:solidFill>
                <a:srgbClr val="243842"/>
              </a:solidFill>
              <a:latin typeface="Arial Nova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1758240" y="16495374"/>
            <a:ext cx="8961012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 dirty="0">
                <a:solidFill>
                  <a:schemeClr val="bg1"/>
                </a:solidFill>
                <a:latin typeface="Arial Nova"/>
              </a:rPr>
              <a:t>Impact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2639919" y="4882264"/>
            <a:ext cx="9177322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Application to Other Settings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318194" y="22319922"/>
            <a:ext cx="8384716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Lessons Learned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2792774" y="20390169"/>
            <a:ext cx="9025440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Acknowledgements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32792774" y="21884920"/>
            <a:ext cx="9601256" cy="1831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6680" tIns="53336" rIns="106680" bIns="53336" anchor="t">
            <a:spAutoFit/>
          </a:bodyPr>
          <a:lstStyle/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43842"/>
                </a:solidFill>
                <a:latin typeface="Arial Nova"/>
              </a:rPr>
              <a:t>MN Department of Employment and Economic Development (DEED)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43842"/>
                </a:solidFill>
                <a:latin typeface="Arial Nova"/>
              </a:rPr>
              <a:t>The Minnesota State Health Force Center of Excellence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43842"/>
                </a:solidFill>
                <a:latin typeface="Arial Nova"/>
              </a:rPr>
              <a:t>University of Minnesota School of Nursing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03850AC0-52EF-44EB-9508-B14B6F35FDB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914629" y="18148355"/>
            <a:ext cx="9066607" cy="95718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</a:rPr>
              <a:t>Increased confidence in clinical decision‑making and professional identity formation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</a:rPr>
              <a:t>Stronger cultural integration 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Reduced financial, social, and academic barriers to becoming a nurse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Meaningful partnerships between academia and employers to prepare highly skilled and practice-ready nurses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</a:rPr>
              <a:t>Reduced experience-complexity gap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</a:rPr>
              <a:t>A nurtured and supported pipeline of compassionate, competent nurses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lvl="1" defTabSz="4389354"/>
            <a:endParaRPr lang="en-US" sz="2800" dirty="0">
              <a:solidFill>
                <a:srgbClr val="243842"/>
              </a:solidFill>
              <a:latin typeface="Arial Nova"/>
            </a:endParaRP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lvl="1" defTabSz="4389354"/>
            <a:endParaRPr lang="en-US" sz="2800" dirty="0">
              <a:latin typeface="Serif"/>
              <a:ea typeface="Times New Roman" panose="02020603050405020304" pitchFamily="18" charset="0"/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2A1D0BAF-CC8C-48C0-8E56-E07942F5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9690" y="6057279"/>
            <a:ext cx="9329352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Scalable for: 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LPN, ADN, BSN and Post-Baccalaureate programs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Implementation in acute, specialty, post‑acute, long-term care, critical access, rural health, and all diverse healthcare environments</a:t>
            </a:r>
          </a:p>
          <a:p>
            <a:pPr defTabSz="4389354"/>
            <a:endParaRPr lang="en-US" sz="2800" dirty="0">
              <a:latin typeface="Serif"/>
              <a:ea typeface="Times New Roman" panose="02020603050405020304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30B9E38-811B-E4B6-6FCB-DB6B64F3F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848" y="12943547"/>
            <a:ext cx="8397408" cy="89934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6680" tIns="53336" rIns="106680" bIns="53336" anchor="t">
            <a:spAutoFit/>
          </a:bodyPr>
          <a:lstStyle/>
          <a:p>
            <a:pPr algn="ctr" defTabSz="4389354">
              <a:defRPr/>
            </a:pPr>
            <a:r>
              <a:rPr lang="en-US" sz="5100" b="1">
                <a:solidFill>
                  <a:schemeClr val="bg1"/>
                </a:solidFill>
                <a:latin typeface="Arial Nova"/>
              </a:rPr>
              <a:t>Program Overview</a:t>
            </a: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22086CFE-7297-14FD-EB9C-3DC66C84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194" y="14137779"/>
            <a:ext cx="8391062" cy="7848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The paid Pre-licensure Nursing Apprenticeship Model (PNAM) is a structured, earn‑as‑you‑learn model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Apprentices receive: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3 days/week paid or forgivable loan academic release time  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2 days/week paid supervised clinical experience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Access to all nursing professional development and learning opportunities the employer offers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Wrap-around support through the program navigators, such as twice monthly meetings to address any needs (financial, social, emotional, cultural, etc.) which may impact success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Employers receive:</a:t>
            </a:r>
          </a:p>
          <a:p>
            <a:pPr marL="457200" indent="-457200" defTabSz="438935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Commitment of one year of RN employment after apprentice  graduation and NCLEX passage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1C8EE024-1A62-587D-54EC-06961409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768" y="23528078"/>
            <a:ext cx="8254872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Early and continuous engagement of academic and employer partners is essential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High‑level coordination between schools and employers ensures smooth implementation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Trust‑building and clear communication channels support sustainability</a:t>
            </a:r>
          </a:p>
          <a:p>
            <a:pPr defTabSz="4389354"/>
            <a:endParaRPr lang="en-US" sz="2800" dirty="0">
              <a:solidFill>
                <a:srgbClr val="243842"/>
              </a:solidFill>
              <a:latin typeface="Arial Nova"/>
              <a:ea typeface="Times New Roman" panose="02020603050405020304" pitchFamily="18" charset="0"/>
            </a:endParaRPr>
          </a:p>
          <a:p>
            <a:pPr defTabSz="4389354"/>
            <a:r>
              <a:rPr lang="en-US" sz="2800" dirty="0">
                <a:solidFill>
                  <a:srgbClr val="243842"/>
                </a:solidFill>
                <a:latin typeface="Arial Nova"/>
                <a:ea typeface="Times New Roman" panose="02020603050405020304" pitchFamily="18" charset="0"/>
              </a:rPr>
              <a:t>Apprentices benefit from clear expectations, consistent mentorship, and structured support systems</a:t>
            </a:r>
            <a:endParaRPr lang="en-US" sz="2800" dirty="0">
              <a:solidFill>
                <a:srgbClr val="243842"/>
              </a:solidFill>
              <a:latin typeface="Arial Nova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B71DAE2-68D7-0849-BF3A-95DC301F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4781" y="29420916"/>
            <a:ext cx="5816170" cy="3110978"/>
          </a:xfrm>
          <a:prstGeom prst="rect">
            <a:avLst/>
          </a:prstGeom>
        </p:spPr>
      </p:pic>
      <p:pic>
        <p:nvPicPr>
          <p:cNvPr id="31" name="Picture 30" descr="A blue and grey logo&#10;&#10;AI-generated content may be incorrect.">
            <a:extLst>
              <a:ext uri="{FF2B5EF4-FFF2-40B4-BE49-F238E27FC236}">
                <a16:creationId xmlns:a16="http://schemas.microsoft.com/office/drawing/2014/main" id="{7D0D5C1E-7AFF-F474-764E-FA9527BB3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03" y="30250992"/>
            <a:ext cx="5112732" cy="2194560"/>
          </a:xfrm>
          <a:prstGeom prst="rect">
            <a:avLst/>
          </a:prstGeom>
        </p:spPr>
      </p:pic>
      <p:pic>
        <p:nvPicPr>
          <p:cNvPr id="39" name="Picture 14">
            <a:extLst>
              <a:ext uri="{FF2B5EF4-FFF2-40B4-BE49-F238E27FC236}">
                <a16:creationId xmlns:a16="http://schemas.microsoft.com/office/drawing/2014/main" id="{F5C909DD-7C40-660D-87DF-FCC42207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48" y="30809780"/>
            <a:ext cx="8425273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F9203-7973-8965-B8B2-9A014DDF8AC7}"/>
              </a:ext>
            </a:extLst>
          </p:cNvPr>
          <p:cNvSpPr txBox="1"/>
          <p:nvPr/>
        </p:nvSpPr>
        <p:spPr>
          <a:xfrm>
            <a:off x="11344780" y="15731793"/>
            <a:ext cx="8207295" cy="243143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i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Nova"/>
              </a:rPr>
              <a:t>“I really like the PNAM experience – I feel like I am getting ‘so much more’ out of</a:t>
            </a:r>
            <a:endParaRPr lang="en-US" sz="3200" b="1" i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rgbClr val="6B5C4F">
                    <a:lumMod val="50000"/>
                    <a:alpha val="40000"/>
                  </a:srgbClr>
                </a:outerShdw>
              </a:effectLst>
              <a:latin typeface="Arial Nova"/>
            </a:endParaRPr>
          </a:p>
          <a:p>
            <a:r>
              <a:rPr lang="en-US" sz="3200" b="1" i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Nova"/>
              </a:rPr>
              <a:t>my clinical time. I’m learning so much!” </a:t>
            </a:r>
            <a:endParaRPr lang="en-US" sz="3200" b="1" i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rgbClr val="6B5C4F">
                    <a:lumMod val="50000"/>
                    <a:alpha val="40000"/>
                  </a:srgbClr>
                </a:outerShdw>
              </a:effectLst>
              <a:latin typeface="Arial Nova"/>
            </a:endParaRPr>
          </a:p>
          <a:p>
            <a:endParaRPr lang="en-US" sz="3200" b="1" i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 Nova"/>
            </a:endParaRPr>
          </a:p>
          <a:p>
            <a:pPr algn="r"/>
            <a:r>
              <a:rPr lang="en-US" sz="24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Nova"/>
              </a:rPr>
              <a:t>~ Current Apprentice</a:t>
            </a:r>
            <a:endParaRPr lang="en-US" sz="24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rgbClr val="6B5C4F">
                    <a:lumMod val="50000"/>
                    <a:alpha val="40000"/>
                  </a:srgbClr>
                </a:outerShdw>
              </a:effectLst>
              <a:latin typeface="Arial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B6014-1D51-20C1-C3A0-C1F44E848CE0}"/>
              </a:ext>
            </a:extLst>
          </p:cNvPr>
          <p:cNvSpPr txBox="1"/>
          <p:nvPr/>
        </p:nvSpPr>
        <p:spPr>
          <a:xfrm>
            <a:off x="21931663" y="25513630"/>
            <a:ext cx="8991215" cy="440120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i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Nova"/>
              </a:rPr>
              <a:t>“The apprenticeship immerses student in consistent, real-work nursing experiences on the very units they will serve, building confidence, competence, and strong clinical judgement. By the time they pass their boards, graduates are polished, unit-ready professionals who can truly hit the ground running from day one.”</a:t>
            </a:r>
            <a:endParaRPr lang="en-US" sz="3200" b="1" i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rgbClr val="6B5C4F">
                    <a:lumMod val="50000"/>
                    <a:alpha val="40000"/>
                  </a:srgbClr>
                </a:outerShdw>
              </a:effectLst>
              <a:latin typeface="Arial Nova"/>
            </a:endParaRPr>
          </a:p>
          <a:p>
            <a:pPr algn="r"/>
            <a:r>
              <a:rPr lang="en-US" sz="24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Nova"/>
              </a:rPr>
              <a:t>Cathy Mattfield, Director of Nursing</a:t>
            </a:r>
            <a:endParaRPr lang="en-US" sz="24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rgbClr val="6B5C4F">
                    <a:lumMod val="50000"/>
                    <a:alpha val="40000"/>
                  </a:srgbClr>
                </a:outerShdw>
              </a:effectLst>
              <a:latin typeface="Arial Nova"/>
            </a:endParaRPr>
          </a:p>
        </p:txBody>
      </p:sp>
      <p:sp>
        <p:nvSpPr>
          <p:cNvPr id="2" name="AutoShape 2" descr="Image preview">
            <a:extLst>
              <a:ext uri="{FF2B5EF4-FFF2-40B4-BE49-F238E27FC236}">
                <a16:creationId xmlns:a16="http://schemas.microsoft.com/office/drawing/2014/main" id="{C1973DFF-750B-7E8D-5A45-DC62EBC84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person and person standing at a desk&#10;&#10;AI-generated content may be incorrect.">
            <a:extLst>
              <a:ext uri="{FF2B5EF4-FFF2-40B4-BE49-F238E27FC236}">
                <a16:creationId xmlns:a16="http://schemas.microsoft.com/office/drawing/2014/main" id="{24749C54-A078-1778-F488-6B470B8DB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r="137" b="10195"/>
          <a:stretch>
            <a:fillRect/>
          </a:stretch>
        </p:blipFill>
        <p:spPr>
          <a:xfrm>
            <a:off x="11261354" y="19318318"/>
            <a:ext cx="8469806" cy="9641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3C6BF-6BB2-5255-7D13-9FAEDC3F090F}"/>
              </a:ext>
            </a:extLst>
          </p:cNvPr>
          <p:cNvSpPr txBox="1"/>
          <p:nvPr/>
        </p:nvSpPr>
        <p:spPr>
          <a:xfrm>
            <a:off x="12780440" y="28590885"/>
            <a:ext cx="812387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Linn, K. (2026). Sarah Ellis, RN,  and Harrison Reinke, RN Apprentice</a:t>
            </a:r>
          </a:p>
        </p:txBody>
      </p:sp>
      <p:pic>
        <p:nvPicPr>
          <p:cNvPr id="13" name="Picture 12" descr="Two women sitting at a desk holding a paper&#10;&#10;AI-generated content may be incorrect.">
            <a:extLst>
              <a:ext uri="{FF2B5EF4-FFF2-40B4-BE49-F238E27FC236}">
                <a16:creationId xmlns:a16="http://schemas.microsoft.com/office/drawing/2014/main" id="{23DACEE4-6B9E-C7CC-2186-F0ACA0DD4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8415" r="-575" b="10167"/>
          <a:stretch>
            <a:fillRect/>
          </a:stretch>
        </p:blipFill>
        <p:spPr>
          <a:xfrm>
            <a:off x="32810981" y="9494151"/>
            <a:ext cx="9118404" cy="97679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0A8E31-6FA2-96D7-FD50-C6349BE22342}"/>
              </a:ext>
            </a:extLst>
          </p:cNvPr>
          <p:cNvSpPr txBox="1"/>
          <p:nvPr/>
        </p:nvSpPr>
        <p:spPr>
          <a:xfrm>
            <a:off x="35311814" y="18844254"/>
            <a:ext cx="80812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Linn, K. (2026). Thea White, RN Apprentice and Kelly Thelen, RN</a:t>
            </a:r>
          </a:p>
        </p:txBody>
      </p:sp>
      <p:pic>
        <p:nvPicPr>
          <p:cNvPr id="16" name="Picture 15" descr="A person standing next to a machine&#10;&#10;AI-generated content may be incorrect.">
            <a:extLst>
              <a:ext uri="{FF2B5EF4-FFF2-40B4-BE49-F238E27FC236}">
                <a16:creationId xmlns:a16="http://schemas.microsoft.com/office/drawing/2014/main" id="{709A7A1B-0DD0-BDA6-6B99-C02FBC471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282" r="362" b="31670"/>
          <a:stretch>
            <a:fillRect/>
          </a:stretch>
        </p:blipFill>
        <p:spPr>
          <a:xfrm>
            <a:off x="11347710" y="4882264"/>
            <a:ext cx="8447908" cy="9656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B2055A-DB75-B516-AC3B-BAC22A728AF4}"/>
              </a:ext>
            </a:extLst>
          </p:cNvPr>
          <p:cNvSpPr txBox="1"/>
          <p:nvPr/>
        </p:nvSpPr>
        <p:spPr>
          <a:xfrm flipH="1">
            <a:off x="12838900" y="14137779"/>
            <a:ext cx="75860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Linn, K. (2026). Macy 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Westby</a:t>
            </a:r>
            <a:r>
              <a:rPr lang="en-US" dirty="0">
                <a:solidFill>
                  <a:schemeClr val="bg1"/>
                </a:solidFill>
              </a:rPr>
              <a:t>, RN Apprentice and Jenna Adams, RN</a:t>
            </a:r>
          </a:p>
        </p:txBody>
      </p:sp>
      <p:pic>
        <p:nvPicPr>
          <p:cNvPr id="4" name="Picture 3" descr="A green and blue logo&#10;&#10;AI-generated content may be incorrect.">
            <a:extLst>
              <a:ext uri="{FF2B5EF4-FFF2-40B4-BE49-F238E27FC236}">
                <a16:creationId xmlns:a16="http://schemas.microsoft.com/office/drawing/2014/main" id="{6BDF4075-3D6E-C113-5048-9DB98CF45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0537" y="29323685"/>
            <a:ext cx="2800350" cy="3228975"/>
          </a:xfrm>
          <a:prstGeom prst="rect">
            <a:avLst/>
          </a:prstGeom>
        </p:spPr>
      </p:pic>
      <p:sp>
        <p:nvSpPr>
          <p:cNvPr id="6" name="Text Box 26">
            <a:extLst>
              <a:ext uri="{FF2B5EF4-FFF2-40B4-BE49-F238E27FC236}">
                <a16:creationId xmlns:a16="http://schemas.microsoft.com/office/drawing/2014/main" id="{D3D97B4F-4604-DEC7-B167-010D497C3C2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52130" y="25809838"/>
            <a:ext cx="400066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4389354"/>
            <a:r>
              <a:rPr lang="en-US" sz="2800">
                <a:solidFill>
                  <a:srgbClr val="243842"/>
                </a:solidFill>
                <a:latin typeface="Arial Nova"/>
              </a:rPr>
              <a:t>Use the QR Code to access the refences and contact information.</a:t>
            </a:r>
            <a:endParaRPr lang="en-US"/>
          </a:p>
          <a:p>
            <a:pPr lvl="1" defTabSz="4389354"/>
            <a:endParaRPr lang="en-US" sz="2800">
              <a:latin typeface="Serif"/>
              <a:ea typeface="Times New Roman" panose="02020603050405020304" pitchFamily="18" charset="0"/>
            </a:endParaRPr>
          </a:p>
        </p:txBody>
      </p:sp>
      <p:pic>
        <p:nvPicPr>
          <p:cNvPr id="8" name="Picture 7" descr="A diagram of a problem&#10;&#10;AI-generated content may be incorrect.">
            <a:extLst>
              <a:ext uri="{FF2B5EF4-FFF2-40B4-BE49-F238E27FC236}">
                <a16:creationId xmlns:a16="http://schemas.microsoft.com/office/drawing/2014/main" id="{51BAEEC1-0006-3553-F5E2-2C7CD555E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5839" t="24108" r="23060" b="-321"/>
          <a:stretch>
            <a:fillRect/>
          </a:stretch>
        </p:blipFill>
        <p:spPr>
          <a:xfrm>
            <a:off x="21932656" y="8784219"/>
            <a:ext cx="8896002" cy="7331375"/>
          </a:xfrm>
          <a:prstGeom prst="rect">
            <a:avLst/>
          </a:prstGeom>
        </p:spPr>
      </p:pic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BDCE922A-4EAB-8C02-0B08-BF2C54885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64705" y="25513350"/>
            <a:ext cx="4040076" cy="399218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 - &amp;quot;The title area is designed for your interesting topic or issue&amp;#x0D;&amp;#x0A;to be placed in this area&amp;#x0D;&amp;#x0A;Your Name or Names Here&amp;#x0D;&amp;#x0A;De&quot;/&gt;&lt;property id=&quot;20307&quot; value=&quot;256&quot;/&gt;&lt;/object&gt;&lt;object type=&quot;3&quot; unique_id=&quot;10006&quot;&gt;&lt;property id=&quot;20148&quot; value=&quot;5&quot;/&gt;&lt;property id=&quot;20300&quot; value=&quot;Slide 3 - &amp;quot;The title area is designed for your interesting topic or issue&amp;#x0D;&amp;#x0A;to be placed in this area.&amp;#x0D;&amp;#x0A;Your Name or Names Here&amp;#x0D;&amp;#x0A;D&quot;/&gt;&lt;property id=&quot;20307&quot; value=&quot;260&quot;/&gt;&lt;/object&gt;&lt;/object&gt;&lt;/object&gt;&lt;/database&gt;"/>
</p:tagLst>
</file>

<file path=ppt/theme/theme1.xml><?xml version="1.0" encoding="utf-8"?>
<a:theme xmlns:a="http://schemas.openxmlformats.org/drawingml/2006/main" name="CNEE Theme">
  <a:themeElements>
    <a:clrScheme name="CNEE3">
      <a:dk1>
        <a:srgbClr val="6B5C4F"/>
      </a:dk1>
      <a:lt1>
        <a:srgbClr val="FFFFFF"/>
      </a:lt1>
      <a:dk2>
        <a:srgbClr val="5F5F5F"/>
      </a:dk2>
      <a:lt2>
        <a:srgbClr val="E7E6E6"/>
      </a:lt2>
      <a:accent1>
        <a:srgbClr val="00AFAB"/>
      </a:accent1>
      <a:accent2>
        <a:srgbClr val="A4B077"/>
      </a:accent2>
      <a:accent3>
        <a:srgbClr val="A5A5A5"/>
      </a:accent3>
      <a:accent4>
        <a:srgbClr val="5F5F5F"/>
      </a:accent4>
      <a:accent5>
        <a:srgbClr val="00B0AB"/>
      </a:accent5>
      <a:accent6>
        <a:srgbClr val="0092B1"/>
      </a:accent6>
      <a:hlink>
        <a:srgbClr val="00B0AB"/>
      </a:hlink>
      <a:folHlink>
        <a:srgbClr val="A5A5A5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EE Theme" id="{94A401DC-7EF0-4479-9694-0247D474B422}" vid="{76186821-091F-4D92-9F9E-A898A83E57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5c020e3-d25a-4b44-bf9a-074a40039ca0}" enabled="1" method="Standard" siteId="{90e4df0c-5276-4c18-892b-1cd183f3a2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CNEE Theme</Template>
  <TotalTime>0</TotalTime>
  <Words>579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</vt:lpstr>
      <vt:lpstr>Calibri</vt:lpstr>
      <vt:lpstr>Serif</vt:lpstr>
      <vt:lpstr>Tenorite</vt:lpstr>
      <vt:lpstr>Wingdings</vt:lpstr>
      <vt:lpstr>CNEE Theme</vt:lpstr>
      <vt:lpstr>Paid Pre-Licensure Nurse Apprenticeship: A Model for Workforce Stability Julie Anderson PhD, RN             Jennifer Eccles PhD, MSN, MEd, RN, FAADN             Lynette How, MSN, BAN, BFA, RN             Carolyn Hughes, DNP, RN, PHN, NE-BC, NPD-BC </vt:lpstr>
    </vt:vector>
  </TitlesOfParts>
  <Company>University of North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Eccles</dc:creator>
  <cp:lastModifiedBy>Hughes, Carolyn M.</cp:lastModifiedBy>
  <cp:revision>2</cp:revision>
  <cp:lastPrinted>2026-03-10T15:40:16Z</cp:lastPrinted>
  <dcterms:created xsi:type="dcterms:W3CDTF">2005-08-04T18:05:12Z</dcterms:created>
  <dcterms:modified xsi:type="dcterms:W3CDTF">2026-03-10T18:59:48Z</dcterms:modified>
</cp:coreProperties>
</file>